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Nunito"/>
      <p:regular r:id="rId14"/>
      <p:bold r:id="rId15"/>
      <p:italic r:id="rId16"/>
      <p:boldItalic r:id="rId17"/>
    </p:embeddedFont>
    <p:embeddedFont>
      <p:font typeface="Inconsolata"/>
      <p:regular r:id="rId18"/>
      <p:bold r:id="rId19"/>
    </p:embeddedFon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Nunito-bold.fntdata"/><Relationship Id="rId14" Type="http://schemas.openxmlformats.org/officeDocument/2006/relationships/font" Target="fonts/Nunito-regular.fntdata"/><Relationship Id="rId17" Type="http://schemas.openxmlformats.org/officeDocument/2006/relationships/font" Target="fonts/Nunito-boldItalic.fntdata"/><Relationship Id="rId16" Type="http://schemas.openxmlformats.org/officeDocument/2006/relationships/font" Target="fonts/Nunito-italic.fntdata"/><Relationship Id="rId19" Type="http://schemas.openxmlformats.org/officeDocument/2006/relationships/font" Target="fonts/Inconsolata-bold.fntdata"/><Relationship Id="rId18" Type="http://schemas.openxmlformats.org/officeDocument/2006/relationships/font" Target="fonts/Inconsolata-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9e1125ea81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9e1125ea81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9e1125ea81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9e1125ea81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9e1125ea81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9e1125ea8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9f0e7d96a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9f0e7d96a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9e1125ea81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9e1125ea81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9e1125ea8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9e1125ea8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9e1125ea81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9e1125ea81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hyperlink" Target="https://benchmark.ini.rub.de/gtsdb_news.html"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214675" y="1105750"/>
            <a:ext cx="5653800" cy="183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Topic:</a:t>
            </a:r>
            <a:endParaRPr/>
          </a:p>
          <a:p>
            <a:pPr indent="0" lvl="0" marL="0" rtl="0" algn="l">
              <a:spcBef>
                <a:spcPts val="0"/>
              </a:spcBef>
              <a:spcAft>
                <a:spcPts val="0"/>
              </a:spcAft>
              <a:buNone/>
            </a:pPr>
            <a:r>
              <a:t/>
            </a:r>
            <a:endParaRPr sz="2000"/>
          </a:p>
          <a:p>
            <a:pPr indent="0" lvl="0" marL="0" rtl="0" algn="l">
              <a:spcBef>
                <a:spcPts val="0"/>
              </a:spcBef>
              <a:spcAft>
                <a:spcPts val="0"/>
              </a:spcAft>
              <a:buNone/>
            </a:pPr>
            <a:r>
              <a:rPr lang="en-GB" sz="2400"/>
              <a:t>Lane and traffic sign detection in a road scenario</a:t>
            </a:r>
            <a:endParaRPr sz="2400"/>
          </a:p>
          <a:p>
            <a:pPr indent="0" lvl="0" marL="0" rtl="0" algn="l">
              <a:spcBef>
                <a:spcPts val="0"/>
              </a:spcBef>
              <a:spcAft>
                <a:spcPts val="0"/>
              </a:spcAft>
              <a:buNone/>
            </a:pPr>
            <a:r>
              <a:t/>
            </a:r>
            <a:endParaRPr/>
          </a:p>
        </p:txBody>
      </p:sp>
      <p:sp>
        <p:nvSpPr>
          <p:cNvPr id="229" name="Google Shape;229;p17"/>
          <p:cNvSpPr txBox="1"/>
          <p:nvPr>
            <p:ph idx="1" type="subTitle"/>
          </p:nvPr>
        </p:nvSpPr>
        <p:spPr>
          <a:xfrm>
            <a:off x="4572000" y="3102425"/>
            <a:ext cx="3982800" cy="1328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Team Details:</a:t>
            </a:r>
            <a:endParaRPr/>
          </a:p>
          <a:p>
            <a:pPr indent="-311150" lvl="0" marL="457200" rtl="0" algn="l">
              <a:spcBef>
                <a:spcPts val="1600"/>
              </a:spcBef>
              <a:spcAft>
                <a:spcPts val="0"/>
              </a:spcAft>
              <a:buSzPts val="1300"/>
              <a:buAutoNum type="arabicPeriod"/>
            </a:pPr>
            <a:r>
              <a:rPr lang="en-GB"/>
              <a:t>Shreyas K   (106119064)</a:t>
            </a:r>
            <a:endParaRPr/>
          </a:p>
          <a:p>
            <a:pPr indent="-311150" lvl="0" marL="457200" rtl="0" algn="l">
              <a:lnSpc>
                <a:spcPct val="115000"/>
              </a:lnSpc>
              <a:spcBef>
                <a:spcPts val="0"/>
              </a:spcBef>
              <a:spcAft>
                <a:spcPts val="0"/>
              </a:spcAft>
              <a:buSzPts val="1300"/>
              <a:buAutoNum type="arabicPeriod"/>
            </a:pPr>
            <a:r>
              <a:rPr lang="en-GB"/>
              <a:t>Rajneesh Pandey  (106119100)</a:t>
            </a:r>
            <a:endParaRPr/>
          </a:p>
          <a:p>
            <a:pPr indent="-311150" lvl="0" marL="457200" rtl="0" algn="l">
              <a:lnSpc>
                <a:spcPct val="115000"/>
              </a:lnSpc>
              <a:spcBef>
                <a:spcPts val="0"/>
              </a:spcBef>
              <a:spcAft>
                <a:spcPts val="0"/>
              </a:spcAft>
              <a:buSzPts val="1300"/>
              <a:buAutoNum type="arabicPeriod"/>
            </a:pPr>
            <a:r>
              <a:rPr lang="en-GB"/>
              <a:t>Satyarth Pandey (106119112)</a:t>
            </a:r>
            <a:endParaRPr/>
          </a:p>
        </p:txBody>
      </p:sp>
      <p:sp>
        <p:nvSpPr>
          <p:cNvPr id="230" name="Google Shape;230;p17"/>
          <p:cNvSpPr txBox="1"/>
          <p:nvPr/>
        </p:nvSpPr>
        <p:spPr>
          <a:xfrm>
            <a:off x="2500325" y="193925"/>
            <a:ext cx="5878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chemeClr val="lt1"/>
                </a:solidFill>
                <a:latin typeface="Nunito"/>
                <a:ea typeface="Nunito"/>
                <a:cs typeface="Nunito"/>
                <a:sym typeface="Nunito"/>
              </a:rPr>
              <a:t>DL Project Presentation</a:t>
            </a:r>
            <a:endParaRPr sz="3000">
              <a:solidFill>
                <a:schemeClr val="lt1"/>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600"/>
              <a:t>Problem Statement</a:t>
            </a:r>
            <a:endParaRPr sz="3600"/>
          </a:p>
        </p:txBody>
      </p:sp>
      <p:sp>
        <p:nvSpPr>
          <p:cNvPr id="236" name="Google Shape;236;p18"/>
          <p:cNvSpPr txBox="1"/>
          <p:nvPr>
            <p:ph idx="1" type="body"/>
          </p:nvPr>
        </p:nvSpPr>
        <p:spPr>
          <a:xfrm>
            <a:off x="1093375" y="15777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2000">
                <a:latin typeface="Inconsolata"/>
                <a:ea typeface="Inconsolata"/>
                <a:cs typeface="Inconsolata"/>
                <a:sym typeface="Inconsolata"/>
              </a:rPr>
              <a:t>The problem of Road Lane Detection and signal detection is to find out the lane and traffic signs automatically for self driving cars. It is all due to the advancement in computer vision and deep learning that it become possible to detect road track from </a:t>
            </a:r>
            <a:r>
              <a:rPr lang="en-GB" sz="2000">
                <a:latin typeface="Inconsolata"/>
                <a:ea typeface="Inconsolata"/>
                <a:cs typeface="Inconsolata"/>
                <a:sym typeface="Inconsolata"/>
              </a:rPr>
              <a:t>video</a:t>
            </a:r>
            <a:r>
              <a:rPr lang="en-GB" sz="2000">
                <a:latin typeface="Inconsolata"/>
                <a:ea typeface="Inconsolata"/>
                <a:cs typeface="Inconsolata"/>
                <a:sym typeface="Inconsolata"/>
              </a:rPr>
              <a:t> frames and to detect traffic signs during the process of the self-driving.</a:t>
            </a:r>
            <a:endParaRPr sz="2000">
              <a:latin typeface="Inconsolata"/>
              <a:ea typeface="Inconsolata"/>
              <a:cs typeface="Inconsolata"/>
              <a:sym typeface="Inconsolat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Tools and </a:t>
            </a:r>
            <a:r>
              <a:rPr lang="en-GB"/>
              <a:t>Libraries</a:t>
            </a:r>
            <a:r>
              <a:rPr lang="en-GB"/>
              <a:t> Used</a:t>
            </a:r>
            <a:endParaRPr/>
          </a:p>
        </p:txBody>
      </p:sp>
      <p:sp>
        <p:nvSpPr>
          <p:cNvPr id="242" name="Google Shape;242;p19"/>
          <p:cNvSpPr txBox="1"/>
          <p:nvPr>
            <p:ph idx="1" type="body"/>
          </p:nvPr>
        </p:nvSpPr>
        <p:spPr>
          <a:xfrm>
            <a:off x="1297500" y="1307850"/>
            <a:ext cx="7038900" cy="364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 </a:t>
            </a:r>
            <a:r>
              <a:rPr lang="en-GB" sz="2400"/>
              <a:t>Code Run on : </a:t>
            </a:r>
            <a:endParaRPr sz="2400"/>
          </a:p>
          <a:p>
            <a:pPr indent="0" lvl="0" marL="914400" rtl="0" algn="l">
              <a:spcBef>
                <a:spcPts val="1600"/>
              </a:spcBef>
              <a:spcAft>
                <a:spcPts val="0"/>
              </a:spcAft>
              <a:buNone/>
            </a:pPr>
            <a:r>
              <a:rPr lang="en-GB" sz="2200">
                <a:latin typeface="Inconsolata"/>
                <a:ea typeface="Inconsolata"/>
                <a:cs typeface="Inconsolata"/>
                <a:sym typeface="Inconsolata"/>
              </a:rPr>
              <a:t>Kaggle and Colab.</a:t>
            </a:r>
            <a:endParaRPr sz="2200">
              <a:latin typeface="Inconsolata"/>
              <a:ea typeface="Inconsolata"/>
              <a:cs typeface="Inconsolata"/>
              <a:sym typeface="Inconsolata"/>
            </a:endParaRPr>
          </a:p>
          <a:p>
            <a:pPr indent="0" lvl="0" marL="0" rtl="0" algn="l">
              <a:spcBef>
                <a:spcPts val="1600"/>
              </a:spcBef>
              <a:spcAft>
                <a:spcPts val="0"/>
              </a:spcAft>
              <a:buNone/>
            </a:pPr>
            <a:r>
              <a:rPr lang="en-GB" sz="2300"/>
              <a:t>Major Library used : </a:t>
            </a:r>
            <a:endParaRPr sz="2300"/>
          </a:p>
          <a:p>
            <a:pPr indent="0" lvl="0" marL="914400" rtl="0" algn="l">
              <a:spcBef>
                <a:spcPts val="1600"/>
              </a:spcBef>
              <a:spcAft>
                <a:spcPts val="0"/>
              </a:spcAft>
              <a:buNone/>
            </a:pPr>
            <a:r>
              <a:rPr lang="en-GB" sz="2400">
                <a:latin typeface="Inconsolata"/>
                <a:ea typeface="Inconsolata"/>
                <a:cs typeface="Inconsolata"/>
                <a:sym typeface="Inconsolata"/>
              </a:rPr>
              <a:t>PyTorch,  NumPy, </a:t>
            </a:r>
            <a:endParaRPr sz="2400">
              <a:latin typeface="Inconsolata"/>
              <a:ea typeface="Inconsolata"/>
              <a:cs typeface="Inconsolata"/>
              <a:sym typeface="Inconsolata"/>
            </a:endParaRPr>
          </a:p>
          <a:p>
            <a:pPr indent="0" lvl="0" marL="914400" rtl="0" algn="l">
              <a:spcBef>
                <a:spcPts val="1600"/>
              </a:spcBef>
              <a:spcAft>
                <a:spcPts val="0"/>
              </a:spcAft>
              <a:buNone/>
            </a:pPr>
            <a:r>
              <a:rPr lang="en-GB" sz="2400">
                <a:latin typeface="Inconsolata"/>
                <a:ea typeface="Inconsolata"/>
                <a:cs typeface="Inconsolata"/>
                <a:sym typeface="Inconsolata"/>
              </a:rPr>
              <a:t>OpenCV,  Matplotlib, </a:t>
            </a:r>
            <a:endParaRPr sz="2400">
              <a:latin typeface="Inconsolata"/>
              <a:ea typeface="Inconsolata"/>
              <a:cs typeface="Inconsolata"/>
              <a:sym typeface="Inconsolata"/>
            </a:endParaRPr>
          </a:p>
          <a:p>
            <a:pPr indent="0" lvl="0" marL="914400" rtl="0" algn="l">
              <a:spcBef>
                <a:spcPts val="1600"/>
              </a:spcBef>
              <a:spcAft>
                <a:spcPts val="1600"/>
              </a:spcAft>
              <a:buNone/>
            </a:pPr>
            <a:r>
              <a:rPr lang="en-GB" sz="2400">
                <a:latin typeface="Inconsolata"/>
                <a:ea typeface="Inconsolata"/>
                <a:cs typeface="Inconsolata"/>
                <a:sym typeface="Inconsolata"/>
              </a:rPr>
              <a:t>T</a:t>
            </a:r>
            <a:r>
              <a:rPr lang="en-GB" sz="2400">
                <a:latin typeface="Inconsolata"/>
                <a:ea typeface="Inconsolata"/>
                <a:cs typeface="Inconsolata"/>
                <a:sym typeface="Inconsolata"/>
              </a:rPr>
              <a:t>orchvision, pickle etc.</a:t>
            </a:r>
            <a:endParaRPr sz="2400">
              <a:latin typeface="Inconsolata"/>
              <a:ea typeface="Inconsolata"/>
              <a:cs typeface="Inconsolata"/>
              <a:sym typeface="Inconsolat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Traffic Sign Detection Model - Faster RCNN</a:t>
            </a:r>
            <a:endParaRPr/>
          </a:p>
        </p:txBody>
      </p:sp>
      <p:pic>
        <p:nvPicPr>
          <p:cNvPr id="248" name="Google Shape;248;p20"/>
          <p:cNvPicPr preferRelativeResize="0"/>
          <p:nvPr/>
        </p:nvPicPr>
        <p:blipFill>
          <a:blip r:embed="rId3">
            <a:alphaModFix/>
          </a:blip>
          <a:stretch>
            <a:fillRect/>
          </a:stretch>
        </p:blipFill>
        <p:spPr>
          <a:xfrm>
            <a:off x="2469700" y="966625"/>
            <a:ext cx="3862075" cy="38475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Lane Detection Model - Custom Deep NN</a:t>
            </a:r>
            <a:endParaRPr/>
          </a:p>
        </p:txBody>
      </p:sp>
      <p:sp>
        <p:nvSpPr>
          <p:cNvPr id="254" name="Google Shape;254;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5" name="Google Shape;255;p21"/>
          <p:cNvPicPr preferRelativeResize="0"/>
          <p:nvPr/>
        </p:nvPicPr>
        <p:blipFill>
          <a:blip r:embed="rId3">
            <a:alphaModFix/>
          </a:blip>
          <a:stretch>
            <a:fillRect/>
          </a:stretch>
        </p:blipFill>
        <p:spPr>
          <a:xfrm>
            <a:off x="123875" y="1567550"/>
            <a:ext cx="8812398" cy="3090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1108725" y="773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Details of Parameter and Hyperparameter</a:t>
            </a:r>
            <a:endParaRPr/>
          </a:p>
        </p:txBody>
      </p:sp>
      <p:sp>
        <p:nvSpPr>
          <p:cNvPr id="261" name="Google Shape;261;p22"/>
          <p:cNvSpPr txBox="1"/>
          <p:nvPr>
            <p:ph idx="1" type="body"/>
          </p:nvPr>
        </p:nvSpPr>
        <p:spPr>
          <a:xfrm>
            <a:off x="387825" y="928675"/>
            <a:ext cx="8480700" cy="41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262" name="Google Shape;262;p22"/>
          <p:cNvSpPr txBox="1"/>
          <p:nvPr/>
        </p:nvSpPr>
        <p:spPr>
          <a:xfrm>
            <a:off x="260250" y="623400"/>
            <a:ext cx="8623500" cy="4520100"/>
          </a:xfrm>
          <a:prstGeom prst="rect">
            <a:avLst/>
          </a:prstGeom>
          <a:noFill/>
          <a:ln>
            <a:noFill/>
          </a:ln>
        </p:spPr>
        <p:txBody>
          <a:bodyPr anchorCtr="0" anchor="t" bIns="91425" lIns="91425" spcFirstLastPara="1" rIns="91425" wrap="square" tIns="91425">
            <a:spAutoFit/>
          </a:bodyPr>
          <a:lstStyle/>
          <a:p>
            <a:pPr indent="457200" lvl="0" marL="457200" rtl="0" algn="l">
              <a:lnSpc>
                <a:spcPct val="115000"/>
              </a:lnSpc>
              <a:spcBef>
                <a:spcPts val="0"/>
              </a:spcBef>
              <a:spcAft>
                <a:spcPts val="0"/>
              </a:spcAft>
              <a:buNone/>
            </a:pPr>
            <a:r>
              <a:rPr lang="en-GB" sz="2000" u="sng">
                <a:solidFill>
                  <a:schemeClr val="lt1"/>
                </a:solidFill>
                <a:latin typeface="Montserrat"/>
                <a:ea typeface="Montserrat"/>
                <a:cs typeface="Montserrat"/>
                <a:sym typeface="Montserrat"/>
              </a:rPr>
              <a:t>Hyper parameter</a:t>
            </a:r>
            <a:endParaRPr sz="2000" u="sng">
              <a:solidFill>
                <a:schemeClr val="lt1"/>
              </a:solidFill>
              <a:latin typeface="Montserrat"/>
              <a:ea typeface="Montserrat"/>
              <a:cs typeface="Montserrat"/>
              <a:sym typeface="Montserrat"/>
            </a:endParaRPr>
          </a:p>
          <a:p>
            <a:pPr indent="-317500" lvl="0" marL="457200" rtl="0" algn="l">
              <a:lnSpc>
                <a:spcPct val="115000"/>
              </a:lnSpc>
              <a:spcBef>
                <a:spcPts val="1600"/>
              </a:spcBef>
              <a:spcAft>
                <a:spcPts val="0"/>
              </a:spcAft>
              <a:buClr>
                <a:schemeClr val="lt1"/>
              </a:buClr>
              <a:buSzPts val="1400"/>
              <a:buFont typeface="Lato"/>
              <a:buChar char="●"/>
            </a:pPr>
            <a:r>
              <a:rPr lang="en-GB" u="sng">
                <a:solidFill>
                  <a:schemeClr val="lt1"/>
                </a:solidFill>
                <a:latin typeface="Lato"/>
                <a:ea typeface="Lato"/>
                <a:cs typeface="Lato"/>
                <a:sym typeface="Lato"/>
              </a:rPr>
              <a:t>Learning rate = 0.0005</a:t>
            </a:r>
            <a:endParaRPr u="sng">
              <a:solidFill>
                <a:schemeClr val="lt1"/>
              </a:solidFill>
              <a:latin typeface="Lato"/>
              <a:ea typeface="Lato"/>
              <a:cs typeface="Lato"/>
              <a:sym typeface="Lato"/>
            </a:endParaRPr>
          </a:p>
          <a:p>
            <a:pPr indent="0" lvl="0" marL="457200" rtl="0" algn="l">
              <a:lnSpc>
                <a:spcPct val="115000"/>
              </a:lnSpc>
              <a:spcBef>
                <a:spcPts val="1600"/>
              </a:spcBef>
              <a:spcAft>
                <a:spcPts val="0"/>
              </a:spcAft>
              <a:buNone/>
            </a:pPr>
            <a:r>
              <a:rPr lang="en-GB">
                <a:solidFill>
                  <a:schemeClr val="lt1"/>
                </a:solidFill>
                <a:latin typeface="Lato"/>
                <a:ea typeface="Lato"/>
                <a:cs typeface="Lato"/>
                <a:sym typeface="Lato"/>
              </a:rPr>
              <a:t> </a:t>
            </a:r>
            <a:r>
              <a:rPr lang="en-GB">
                <a:solidFill>
                  <a:schemeClr val="lt1"/>
                </a:solidFill>
                <a:latin typeface="Inconsolata"/>
                <a:ea typeface="Inconsolata"/>
                <a:cs typeface="Inconsolata"/>
                <a:sym typeface="Inconsolata"/>
              </a:rPr>
              <a:t>The learning rate defines how quickly a network updates its parameters.</a:t>
            </a:r>
            <a:endParaRPr>
              <a:solidFill>
                <a:schemeClr val="lt1"/>
              </a:solidFill>
              <a:latin typeface="Inconsolata"/>
              <a:ea typeface="Inconsolata"/>
              <a:cs typeface="Inconsolata"/>
              <a:sym typeface="Inconsolata"/>
            </a:endParaRPr>
          </a:p>
          <a:p>
            <a:pPr indent="-317500" lvl="0" marL="457200" rtl="0" algn="l">
              <a:lnSpc>
                <a:spcPct val="115000"/>
              </a:lnSpc>
              <a:spcBef>
                <a:spcPts val="1600"/>
              </a:spcBef>
              <a:spcAft>
                <a:spcPts val="0"/>
              </a:spcAft>
              <a:buClr>
                <a:schemeClr val="lt1"/>
              </a:buClr>
              <a:buSzPts val="1400"/>
              <a:buFont typeface="Lato"/>
              <a:buChar char="●"/>
            </a:pPr>
            <a:r>
              <a:rPr lang="en-GB" u="sng">
                <a:solidFill>
                  <a:schemeClr val="lt1"/>
                </a:solidFill>
                <a:latin typeface="Lato"/>
                <a:ea typeface="Lato"/>
                <a:cs typeface="Lato"/>
                <a:sym typeface="Lato"/>
              </a:rPr>
              <a:t>Momentum = 0.9</a:t>
            </a:r>
            <a:endParaRPr u="sng">
              <a:solidFill>
                <a:schemeClr val="lt1"/>
              </a:solidFill>
              <a:latin typeface="Lato"/>
              <a:ea typeface="Lato"/>
              <a:cs typeface="Lato"/>
              <a:sym typeface="Lato"/>
            </a:endParaRPr>
          </a:p>
          <a:p>
            <a:pPr indent="0" lvl="0" marL="457200" rtl="0" algn="l">
              <a:lnSpc>
                <a:spcPct val="115000"/>
              </a:lnSpc>
              <a:spcBef>
                <a:spcPts val="1600"/>
              </a:spcBef>
              <a:spcAft>
                <a:spcPts val="0"/>
              </a:spcAft>
              <a:buNone/>
            </a:pPr>
            <a:r>
              <a:rPr lang="en-GB" sz="1200">
                <a:solidFill>
                  <a:schemeClr val="lt1"/>
                </a:solidFill>
                <a:latin typeface="Inconsolata"/>
                <a:ea typeface="Inconsolata"/>
                <a:cs typeface="Inconsolata"/>
                <a:sym typeface="Inconsolata"/>
              </a:rPr>
              <a:t>Momentum helps to know the direction of the next step with the knowledge of the previous steps. It helps to prevent oscillations.</a:t>
            </a:r>
            <a:endParaRPr sz="1200">
              <a:solidFill>
                <a:schemeClr val="lt1"/>
              </a:solidFill>
              <a:latin typeface="Inconsolata"/>
              <a:ea typeface="Inconsolata"/>
              <a:cs typeface="Inconsolata"/>
              <a:sym typeface="Inconsolata"/>
            </a:endParaRPr>
          </a:p>
          <a:p>
            <a:pPr indent="-317500" lvl="0" marL="457200" rtl="0" algn="l">
              <a:lnSpc>
                <a:spcPct val="115000"/>
              </a:lnSpc>
              <a:spcBef>
                <a:spcPts val="1600"/>
              </a:spcBef>
              <a:spcAft>
                <a:spcPts val="0"/>
              </a:spcAft>
              <a:buClr>
                <a:schemeClr val="lt1"/>
              </a:buClr>
              <a:buSzPts val="1400"/>
              <a:buFont typeface="Lato"/>
              <a:buChar char="●"/>
            </a:pPr>
            <a:r>
              <a:rPr lang="en-GB" u="sng">
                <a:solidFill>
                  <a:schemeClr val="lt1"/>
                </a:solidFill>
                <a:latin typeface="Lato"/>
                <a:ea typeface="Lato"/>
                <a:cs typeface="Lato"/>
                <a:sym typeface="Lato"/>
              </a:rPr>
              <a:t>Number of epochs = 10</a:t>
            </a:r>
            <a:endParaRPr u="sng">
              <a:solidFill>
                <a:schemeClr val="lt1"/>
              </a:solidFill>
              <a:latin typeface="Lato"/>
              <a:ea typeface="Lato"/>
              <a:cs typeface="Lato"/>
              <a:sym typeface="Lato"/>
            </a:endParaRPr>
          </a:p>
          <a:p>
            <a:pPr indent="0" lvl="0" marL="457200" rtl="0" algn="l">
              <a:lnSpc>
                <a:spcPct val="115000"/>
              </a:lnSpc>
              <a:spcBef>
                <a:spcPts val="1600"/>
              </a:spcBef>
              <a:spcAft>
                <a:spcPts val="0"/>
              </a:spcAft>
              <a:buNone/>
            </a:pPr>
            <a:r>
              <a:rPr lang="en-GB" sz="1200">
                <a:solidFill>
                  <a:schemeClr val="lt1"/>
                </a:solidFill>
                <a:latin typeface="Inconsolata"/>
                <a:ea typeface="Inconsolata"/>
                <a:cs typeface="Inconsolata"/>
                <a:sym typeface="Inconsolata"/>
              </a:rPr>
              <a:t>Number of epochs is the number of times the whole training data is shown to the network while training.</a:t>
            </a:r>
            <a:endParaRPr sz="1200">
              <a:solidFill>
                <a:schemeClr val="lt1"/>
              </a:solidFill>
              <a:latin typeface="Inconsolata"/>
              <a:ea typeface="Inconsolata"/>
              <a:cs typeface="Inconsolata"/>
              <a:sym typeface="Inconsolata"/>
            </a:endParaRPr>
          </a:p>
          <a:p>
            <a:pPr indent="-317500" lvl="0" marL="457200" rtl="0" algn="l">
              <a:lnSpc>
                <a:spcPct val="115000"/>
              </a:lnSpc>
              <a:spcBef>
                <a:spcPts val="1600"/>
              </a:spcBef>
              <a:spcAft>
                <a:spcPts val="0"/>
              </a:spcAft>
              <a:buClr>
                <a:schemeClr val="lt1"/>
              </a:buClr>
              <a:buSzPts val="1400"/>
              <a:buFont typeface="Lato"/>
              <a:buChar char="●"/>
            </a:pPr>
            <a:r>
              <a:rPr lang="en-GB" u="sng">
                <a:solidFill>
                  <a:schemeClr val="lt1"/>
                </a:solidFill>
                <a:latin typeface="Lato"/>
                <a:ea typeface="Lato"/>
                <a:cs typeface="Lato"/>
                <a:sym typeface="Lato"/>
              </a:rPr>
              <a:t>Batch size = 128</a:t>
            </a:r>
            <a:endParaRPr u="sng">
              <a:solidFill>
                <a:schemeClr val="lt1"/>
              </a:solidFill>
              <a:latin typeface="Lato"/>
              <a:ea typeface="Lato"/>
              <a:cs typeface="Lato"/>
              <a:sym typeface="Lato"/>
            </a:endParaRPr>
          </a:p>
          <a:p>
            <a:pPr indent="0" lvl="0" marL="457200" rtl="0" algn="l">
              <a:lnSpc>
                <a:spcPct val="115000"/>
              </a:lnSpc>
              <a:spcBef>
                <a:spcPts val="1600"/>
              </a:spcBef>
              <a:spcAft>
                <a:spcPts val="1600"/>
              </a:spcAft>
              <a:buNone/>
            </a:pPr>
            <a:r>
              <a:rPr lang="en-GB">
                <a:solidFill>
                  <a:schemeClr val="lt1"/>
                </a:solidFill>
                <a:latin typeface="Inconsolata"/>
                <a:ea typeface="Inconsolata"/>
                <a:cs typeface="Inconsolata"/>
                <a:sym typeface="Inconsolata"/>
              </a:rPr>
              <a:t>Mini batch size is the number of sub samples given to the network after which parameter update happens.</a:t>
            </a:r>
            <a:endParaRPr>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3"/>
          <p:cNvSpPr txBox="1"/>
          <p:nvPr>
            <p:ph type="title"/>
          </p:nvPr>
        </p:nvSpPr>
        <p:spPr>
          <a:xfrm>
            <a:off x="1001525" y="10637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 Used</a:t>
            </a:r>
            <a:endParaRPr/>
          </a:p>
        </p:txBody>
      </p:sp>
      <p:sp>
        <p:nvSpPr>
          <p:cNvPr id="268" name="Google Shape;268;p23"/>
          <p:cNvSpPr txBox="1"/>
          <p:nvPr>
            <p:ph idx="1" type="body"/>
          </p:nvPr>
        </p:nvSpPr>
        <p:spPr>
          <a:xfrm>
            <a:off x="276200" y="632700"/>
            <a:ext cx="8714100" cy="3878100"/>
          </a:xfrm>
          <a:prstGeom prst="rect">
            <a:avLst/>
          </a:prstGeom>
        </p:spPr>
        <p:txBody>
          <a:bodyPr anchorCtr="0" anchor="t" bIns="91425" lIns="91425" spcFirstLastPara="1" rIns="91425" wrap="square" tIns="91425">
            <a:noAutofit/>
          </a:bodyPr>
          <a:lstStyle/>
          <a:p>
            <a:pPr indent="0" lvl="0" marL="914400" rtl="0" algn="l">
              <a:spcBef>
                <a:spcPts val="0"/>
              </a:spcBef>
              <a:spcAft>
                <a:spcPts val="0"/>
              </a:spcAft>
              <a:buNone/>
            </a:pPr>
            <a:r>
              <a:rPr lang="en-GB" sz="2000"/>
              <a:t>The German Traffic Sign Detection Benchmark </a:t>
            </a:r>
            <a:r>
              <a:rPr lang="en-GB" sz="2000" u="sng">
                <a:solidFill>
                  <a:schemeClr val="accent5"/>
                </a:solidFill>
                <a:hlinkClick r:id="rId3">
                  <a:extLst>
                    <a:ext uri="{A12FA001-AC4F-418D-AE19-62706E023703}">
                      <ahyp:hlinkClr val="tx"/>
                    </a:ext>
                  </a:extLst>
                </a:hlinkClick>
              </a:rPr>
              <a:t>https://benchmark.ini.rub.de/gtsdb_news.html</a:t>
            </a:r>
            <a:endParaRPr sz="2000"/>
          </a:p>
          <a:p>
            <a:pPr indent="0" lvl="0" marL="914400" rtl="0" algn="l">
              <a:spcBef>
                <a:spcPts val="1600"/>
              </a:spcBef>
              <a:spcAft>
                <a:spcPts val="0"/>
              </a:spcAft>
              <a:buNone/>
            </a:pPr>
            <a:r>
              <a:t/>
            </a:r>
            <a:endParaRPr sz="2000"/>
          </a:p>
          <a:p>
            <a:pPr indent="0" lvl="0" marL="0" rtl="0" algn="l">
              <a:spcBef>
                <a:spcPts val="1600"/>
              </a:spcBef>
              <a:spcAft>
                <a:spcPts val="1600"/>
              </a:spcAft>
              <a:buNone/>
            </a:pPr>
            <a:r>
              <a:t/>
            </a:r>
            <a:endParaRPr sz="2000"/>
          </a:p>
        </p:txBody>
      </p:sp>
      <p:pic>
        <p:nvPicPr>
          <p:cNvPr id="269" name="Google Shape;269;p23"/>
          <p:cNvPicPr preferRelativeResize="0"/>
          <p:nvPr/>
        </p:nvPicPr>
        <p:blipFill>
          <a:blip r:embed="rId4">
            <a:alphaModFix/>
          </a:blip>
          <a:stretch>
            <a:fillRect/>
          </a:stretch>
        </p:blipFill>
        <p:spPr>
          <a:xfrm>
            <a:off x="1085025" y="1458200"/>
            <a:ext cx="6477150" cy="35776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Test Case</a:t>
            </a:r>
            <a:endParaRPr/>
          </a:p>
        </p:txBody>
      </p:sp>
      <p:sp>
        <p:nvSpPr>
          <p:cNvPr id="275" name="Google Shape;275;p24"/>
          <p:cNvSpPr txBox="1"/>
          <p:nvPr>
            <p:ph idx="1" type="body"/>
          </p:nvPr>
        </p:nvSpPr>
        <p:spPr>
          <a:xfrm>
            <a:off x="1154625" y="1307850"/>
            <a:ext cx="7038900" cy="291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3100">
              <a:latin typeface="Courier New"/>
              <a:ea typeface="Courier New"/>
              <a:cs typeface="Courier New"/>
              <a:sym typeface="Courier New"/>
            </a:endParaRPr>
          </a:p>
          <a:p>
            <a:pPr indent="0" lvl="0" marL="0" rtl="0" algn="ctr">
              <a:spcBef>
                <a:spcPts val="1600"/>
              </a:spcBef>
              <a:spcAft>
                <a:spcPts val="1600"/>
              </a:spcAft>
              <a:buNone/>
            </a:pPr>
            <a:r>
              <a:rPr lang="en-GB" sz="6100">
                <a:latin typeface="Courier New"/>
                <a:ea typeface="Courier New"/>
                <a:cs typeface="Courier New"/>
                <a:sym typeface="Courier New"/>
              </a:rPr>
              <a:t>LIVE DEMO</a:t>
            </a:r>
            <a:endParaRPr sz="6100">
              <a:latin typeface="Courier New"/>
              <a:ea typeface="Courier New"/>
              <a:cs typeface="Courier New"/>
              <a:sym typeface="Courier New"/>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